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8" r:id="rId3"/>
    <p:sldId id="278" r:id="rId4"/>
    <p:sldId id="268" r:id="rId5"/>
    <p:sldId id="262" r:id="rId6"/>
    <p:sldId id="280" r:id="rId7"/>
    <p:sldId id="264" r:id="rId8"/>
    <p:sldId id="281" r:id="rId9"/>
    <p:sldId id="282" r:id="rId10"/>
    <p:sldId id="26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eague Spartan" panose="020B0604020202020204" charset="0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Климович" initials="АК" lastIdx="4" clrIdx="0">
    <p:extLst>
      <p:ext uri="{19B8F6BF-5375-455C-9EA6-DF929625EA0E}">
        <p15:presenceInfo xmlns:p15="http://schemas.microsoft.com/office/powerpoint/2012/main" userId="559831df4824d2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.png"/><Relationship Id="rId7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2.svg"/><Relationship Id="rId9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951599"/>
            <a:ext cx="18288000" cy="1732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300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АНИМАЦИЯ ИЗОБРАЖЕНИЙ</a:t>
            </a:r>
            <a:br>
              <a:rPr lang="ru-RU" sz="4000" spc="300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</a:br>
            <a:r>
              <a:rPr lang="en-US" sz="4000" spc="300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НА ОСНОВЕ НЕЙРОННЫХ СЕТЕЙ</a:t>
            </a:r>
          </a:p>
        </p:txBody>
      </p:sp>
      <p:sp>
        <p:nvSpPr>
          <p:cNvPr id="3" name="Freeform 3"/>
          <p:cNvSpPr/>
          <p:nvPr/>
        </p:nvSpPr>
        <p:spPr>
          <a:xfrm>
            <a:off x="-914400" y="-28575"/>
            <a:ext cx="2019300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3635" y="9029700"/>
            <a:ext cx="2420057" cy="462011"/>
          </a:xfrm>
          <a:custGeom>
            <a:avLst/>
            <a:gdLst/>
            <a:ahLst/>
            <a:cxnLst/>
            <a:rect l="l" t="t" r="r" b="b"/>
            <a:pathLst>
              <a:path w="2420057" h="462011">
                <a:moveTo>
                  <a:pt x="0" y="0"/>
                </a:moveTo>
                <a:lnTo>
                  <a:pt x="2420057" y="0"/>
                </a:lnTo>
                <a:lnTo>
                  <a:pt x="2420057" y="462010"/>
                </a:lnTo>
                <a:lnTo>
                  <a:pt x="0" y="46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7923" y="7070956"/>
            <a:ext cx="3964144" cy="144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sz="2000" spc="225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Выполнил</a:t>
            </a:r>
            <a:r>
              <a:rPr lang="en-US" sz="2000" spc="225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:</a:t>
            </a:r>
          </a:p>
          <a:p>
            <a:pPr algn="l">
              <a:lnSpc>
                <a:spcPts val="3890"/>
              </a:lnSpc>
            </a:pPr>
            <a:r>
              <a:rPr lang="en-US" sz="2000" spc="225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студент</a:t>
            </a:r>
            <a:r>
              <a:rPr lang="en-US" sz="2000" spc="225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r>
              <a:rPr lang="en-US" sz="2000" spc="225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гр</a:t>
            </a:r>
            <a:r>
              <a:rPr lang="en-US" sz="2000" spc="225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. 150501</a:t>
            </a:r>
          </a:p>
          <a:p>
            <a:pPr algn="l">
              <a:lnSpc>
                <a:spcPts val="3890"/>
              </a:lnSpc>
              <a:spcBef>
                <a:spcPct val="0"/>
              </a:spcBef>
            </a:pPr>
            <a:r>
              <a:rPr lang="en-US" sz="2000" spc="225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Климович А.Н.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400" y="7070956"/>
            <a:ext cx="6334666" cy="1433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890"/>
              </a:lnSpc>
            </a:pPr>
            <a:r>
              <a:rPr lang="en-US" sz="2000" spc="225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Руководитель</a:t>
            </a:r>
            <a:r>
              <a:rPr lang="en-US" sz="2000" spc="225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:</a:t>
            </a:r>
          </a:p>
          <a:p>
            <a:pPr algn="r">
              <a:lnSpc>
                <a:spcPts val="3890"/>
              </a:lnSpc>
              <a:spcBef>
                <a:spcPct val="0"/>
              </a:spcBef>
            </a:pPr>
            <a:r>
              <a:rPr lang="en-US" sz="2000" spc="225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старший</a:t>
            </a:r>
            <a:r>
              <a:rPr lang="en-US" sz="2000" spc="225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r>
              <a:rPr lang="en-US" sz="2000" spc="225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преподаватель</a:t>
            </a:r>
            <a:r>
              <a:rPr lang="ru-RU" sz="2000" spc="225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кафедры ЭВМ</a:t>
            </a:r>
          </a:p>
          <a:p>
            <a:pPr algn="r">
              <a:lnSpc>
                <a:spcPts val="3890"/>
              </a:lnSpc>
              <a:spcBef>
                <a:spcPct val="0"/>
              </a:spcBef>
            </a:pPr>
            <a:r>
              <a:rPr lang="en-US" sz="2000" spc="225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Куприянова</a:t>
            </a:r>
            <a:r>
              <a:rPr lang="en-US" sz="2000" spc="225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Д.В.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16DA339-7FD6-436E-9168-C71E2CB14464}"/>
              </a:ext>
            </a:extLst>
          </p:cNvPr>
          <p:cNvSpPr txBox="1"/>
          <p:nvPr/>
        </p:nvSpPr>
        <p:spPr>
          <a:xfrm>
            <a:off x="0" y="1270048"/>
            <a:ext cx="18288000" cy="933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0"/>
              </a:lnSpc>
            </a:pPr>
            <a:r>
              <a:rPr lang="ru-RU" sz="2000" spc="6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БЕЛОРУССКИЙ ГОСУДАРСТВЕННЫЙ УНИВЕРСИТЕТ</a:t>
            </a:r>
          </a:p>
          <a:p>
            <a:pPr algn="ctr">
              <a:lnSpc>
                <a:spcPts val="3890"/>
              </a:lnSpc>
            </a:pPr>
            <a:r>
              <a:rPr lang="ru-RU" sz="2000" spc="6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ИНФОРМАТИКИ И РАДИОЭЛЕКТРОНИКИ</a:t>
            </a:r>
            <a:endParaRPr lang="en-US" sz="2000" spc="6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018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2049780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2"/>
                </a:lnTo>
                <a:lnTo>
                  <a:pt x="0" y="1298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3868399" y="2552700"/>
            <a:ext cx="18287999" cy="2319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66"/>
              </a:lnSpc>
              <a:spcBef>
                <a:spcPct val="0"/>
              </a:spcBef>
            </a:pPr>
            <a:r>
              <a:rPr lang="en-US" sz="4000" spc="457" dirty="0">
                <a:solidFill>
                  <a:srgbClr val="000000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СПАСИБО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87200" y="5582121"/>
            <a:ext cx="18288000" cy="404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75"/>
              </a:lnSpc>
              <a:spcBef>
                <a:spcPct val="0"/>
              </a:spcBef>
            </a:pPr>
            <a:r>
              <a:rPr lang="en-US" sz="2000" spc="3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ЗА ВНИМАНИЕ</a:t>
            </a:r>
          </a:p>
        </p:txBody>
      </p:sp>
      <p:sp>
        <p:nvSpPr>
          <p:cNvPr id="5" name="Freeform 5"/>
          <p:cNvSpPr/>
          <p:nvPr/>
        </p:nvSpPr>
        <p:spPr>
          <a:xfrm>
            <a:off x="13450238" y="8531116"/>
            <a:ext cx="3809062" cy="727184"/>
          </a:xfrm>
          <a:custGeom>
            <a:avLst/>
            <a:gdLst/>
            <a:ahLst/>
            <a:cxnLst/>
            <a:rect l="l" t="t" r="r" b="b"/>
            <a:pathLst>
              <a:path w="3809062" h="727184">
                <a:moveTo>
                  <a:pt x="0" y="0"/>
                </a:moveTo>
                <a:lnTo>
                  <a:pt x="3809062" y="0"/>
                </a:lnTo>
                <a:lnTo>
                  <a:pt x="3809062" y="727184"/>
                </a:lnTo>
                <a:lnTo>
                  <a:pt x="0" y="727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200" y="8074770"/>
            <a:ext cx="2518831" cy="283941"/>
          </a:xfrm>
          <a:custGeom>
            <a:avLst/>
            <a:gdLst/>
            <a:ahLst/>
            <a:cxnLst/>
            <a:rect l="l" t="t" r="r" b="b"/>
            <a:pathLst>
              <a:path w="2518831" h="283941">
                <a:moveTo>
                  <a:pt x="0" y="0"/>
                </a:moveTo>
                <a:lnTo>
                  <a:pt x="2518831" y="0"/>
                </a:lnTo>
                <a:lnTo>
                  <a:pt x="2518831" y="283941"/>
                </a:lnTo>
                <a:lnTo>
                  <a:pt x="0" y="283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D1477C3-8CBA-4BEA-B38D-683743074F57}"/>
              </a:ext>
            </a:extLst>
          </p:cNvPr>
          <p:cNvSpPr txBox="1"/>
          <p:nvPr/>
        </p:nvSpPr>
        <p:spPr>
          <a:xfrm>
            <a:off x="838200" y="8564727"/>
            <a:ext cx="6765478" cy="81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ru-RU" sz="2000" spc="674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АНИМАЦИЯ ИЗОБРАЖЕНИЙ НА ОСНОВЕ НЕЙРОННЫХ СЕТЕЙ</a:t>
            </a:r>
            <a:endParaRPr lang="en-US" sz="2000" spc="674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0.02392 L 0.75833 0.023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802E-6 L -0.64583 -0.0006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2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438400" y="3630204"/>
            <a:ext cx="2772968" cy="312589"/>
          </a:xfrm>
          <a:custGeom>
            <a:avLst/>
            <a:gdLst/>
            <a:ahLst/>
            <a:cxnLst/>
            <a:rect l="l" t="t" r="r" b="b"/>
            <a:pathLst>
              <a:path w="2772968" h="312589">
                <a:moveTo>
                  <a:pt x="0" y="0"/>
                </a:moveTo>
                <a:lnTo>
                  <a:pt x="2772968" y="0"/>
                </a:lnTo>
                <a:lnTo>
                  <a:pt x="2772968" y="312589"/>
                </a:lnTo>
                <a:lnTo>
                  <a:pt x="0" y="31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511070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8400" y="980132"/>
            <a:ext cx="6902280" cy="82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000" spc="674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АНИМАЦИЯ ИЗОБРАЖЕНИЙ НА ОСНОВЕ НЕЙРОННЫХ СЕТЕЙ</a:t>
            </a:r>
          </a:p>
        </p:txBody>
      </p:sp>
      <p:pic>
        <p:nvPicPr>
          <p:cNvPr id="2050" name="Picture 2" descr="Как написать цель и задачи курсовой работы: правила, пример">
            <a:extLst>
              <a:ext uri="{FF2B5EF4-FFF2-40B4-BE49-F238E27FC236}">
                <a16:creationId xmlns:a16="http://schemas.microsoft.com/office/drawing/2014/main" id="{15AD5183-61B2-4ED8-A9A1-AFDDD98E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4786179"/>
            <a:ext cx="7143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5FACB-5C0B-43B8-9B4B-8A47EDACE6D1}"/>
              </a:ext>
            </a:extLst>
          </p:cNvPr>
          <p:cNvSpPr txBox="1"/>
          <p:nvPr/>
        </p:nvSpPr>
        <p:spPr>
          <a:xfrm>
            <a:off x="2285593" y="2895104"/>
            <a:ext cx="4831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1 ЦЕЛЬ И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2F2B6-2CE2-4397-9DEF-6BF5E03A1B2D}"/>
              </a:ext>
            </a:extLst>
          </p:cNvPr>
          <p:cNvSpPr txBox="1"/>
          <p:nvPr/>
        </p:nvSpPr>
        <p:spPr>
          <a:xfrm>
            <a:off x="3426337" y="4108596"/>
            <a:ext cx="11051663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программного решения, автоматизирующего процесс создания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анимаций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из изображений с использованием передовых методов машинного обучения.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3EB6E-A4D5-49E9-A207-22A181AB6046}"/>
              </a:ext>
            </a:extLst>
          </p:cNvPr>
          <p:cNvSpPr txBox="1"/>
          <p:nvPr/>
        </p:nvSpPr>
        <p:spPr>
          <a:xfrm>
            <a:off x="2438400" y="5902253"/>
            <a:ext cx="8839200" cy="245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изучение существующих методов анимации изображений;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реализация модели нейронной сети для анимации изображений;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пользовательского интерфейса для работы с моделью;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тестирование, сбор метрик и оценка качества результатов работы.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2194B-942D-412B-821A-11996E7C241F}"/>
              </a:ext>
            </a:extLst>
          </p:cNvPr>
          <p:cNvSpPr txBox="1"/>
          <p:nvPr/>
        </p:nvSpPr>
        <p:spPr>
          <a:xfrm>
            <a:off x="2438400" y="4187816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ЦЕЛЬ: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AB7CE-5127-4D4B-9186-DAFA3A0A481A}"/>
              </a:ext>
            </a:extLst>
          </p:cNvPr>
          <p:cNvSpPr txBox="1"/>
          <p:nvPr/>
        </p:nvSpPr>
        <p:spPr>
          <a:xfrm>
            <a:off x="2438400" y="5421462"/>
            <a:ext cx="127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65869" y="1638300"/>
            <a:ext cx="2772968" cy="312589"/>
          </a:xfrm>
          <a:custGeom>
            <a:avLst/>
            <a:gdLst/>
            <a:ahLst/>
            <a:cxnLst/>
            <a:rect l="l" t="t" r="r" b="b"/>
            <a:pathLst>
              <a:path w="2772968" h="312589">
                <a:moveTo>
                  <a:pt x="0" y="0"/>
                </a:moveTo>
                <a:lnTo>
                  <a:pt x="2772968" y="0"/>
                </a:lnTo>
                <a:lnTo>
                  <a:pt x="2772968" y="312589"/>
                </a:lnTo>
                <a:lnTo>
                  <a:pt x="0" y="31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00000">
            <a:off x="-990601" y="8988375"/>
            <a:ext cx="20497799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58600" y="799649"/>
            <a:ext cx="6902280" cy="82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000" spc="674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АНИМАЦИЯ ИЗОБРАЖЕНИЙ НА ОСНОВЕ НЕЙРОННЫХ СЕТЕЙ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85FACB-5C0B-43B8-9B4B-8A47EDACE6D1}"/>
              </a:ext>
            </a:extLst>
          </p:cNvPr>
          <p:cNvSpPr txBox="1"/>
          <p:nvPr/>
        </p:nvSpPr>
        <p:spPr>
          <a:xfrm>
            <a:off x="1165869" y="919780"/>
            <a:ext cx="8090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2 АРХИТЕКТУРА ПРИЛОЖЕНИЯ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ADCED8-A1FE-453C-8BAD-BD7E49AC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381" y="2410839"/>
            <a:ext cx="10711238" cy="57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06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CE5878E-A683-45BE-949A-F21FE479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2871611"/>
            <a:ext cx="4770120" cy="477012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3716000" y="1829398"/>
            <a:ext cx="2822180" cy="318137"/>
          </a:xfrm>
          <a:custGeom>
            <a:avLst/>
            <a:gdLst/>
            <a:ahLst/>
            <a:cxnLst/>
            <a:rect l="l" t="t" r="r" b="b"/>
            <a:pathLst>
              <a:path w="2822180" h="318137">
                <a:moveTo>
                  <a:pt x="0" y="0"/>
                </a:moveTo>
                <a:lnTo>
                  <a:pt x="2822180" y="0"/>
                </a:lnTo>
                <a:lnTo>
                  <a:pt x="2822180" y="318137"/>
                </a:lnTo>
                <a:lnTo>
                  <a:pt x="0" y="318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187866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4400" y="8724900"/>
            <a:ext cx="6950127" cy="82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 spc="67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172D9-1321-4ADD-AEFC-5F9FA31857E1}"/>
              </a:ext>
            </a:extLst>
          </p:cNvPr>
          <p:cNvSpPr txBox="1"/>
          <p:nvPr/>
        </p:nvSpPr>
        <p:spPr>
          <a:xfrm>
            <a:off x="8060537" y="1121512"/>
            <a:ext cx="862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3 ИСПОЛЬЗУЕМЫЕ ТЕХНОЛОГИИ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2AE8C9-F9EE-4C84-B65E-7C7CF8687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730" y="4362725"/>
            <a:ext cx="2415540" cy="241554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8ADE39-BA7C-4919-B317-8648ADC3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712" y="2871611"/>
            <a:ext cx="1653540" cy="16535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88C327-BD71-4EBE-B7A3-D41E7BDB0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385" y="5779844"/>
            <a:ext cx="1836420" cy="18973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2160AA-66AB-4ADD-B0E0-D0602DA08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850" y="2888255"/>
            <a:ext cx="2682240" cy="268224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865E1BD-8A3A-4415-80E6-1111AD6C1D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9175" y="2513471"/>
            <a:ext cx="2743200" cy="27432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B1804B4-291E-4019-81DA-062B6D7770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3473" y="5795285"/>
            <a:ext cx="3581400" cy="196596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24A766B-80D0-4A84-9C78-B6AC23FBFD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4655" y="3073491"/>
            <a:ext cx="470916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01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5556" y="2552700"/>
            <a:ext cx="2259280" cy="254682"/>
          </a:xfrm>
          <a:custGeom>
            <a:avLst/>
            <a:gdLst/>
            <a:ahLst/>
            <a:cxnLst/>
            <a:rect l="l" t="t" r="r" b="b"/>
            <a:pathLst>
              <a:path w="2259280" h="254682">
                <a:moveTo>
                  <a:pt x="0" y="0"/>
                </a:moveTo>
                <a:lnTo>
                  <a:pt x="2259280" y="0"/>
                </a:lnTo>
                <a:lnTo>
                  <a:pt x="2259280" y="254683"/>
                </a:lnTo>
                <a:lnTo>
                  <a:pt x="0" y="254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800000">
            <a:off x="-990600" y="-38099"/>
            <a:ext cx="2033016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EF63E-588D-4D69-AC06-AF1F4A58C0C4}"/>
              </a:ext>
            </a:extLst>
          </p:cNvPr>
          <p:cNvSpPr txBox="1"/>
          <p:nvPr/>
        </p:nvSpPr>
        <p:spPr>
          <a:xfrm>
            <a:off x="755556" y="1773142"/>
            <a:ext cx="5064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ОБЗОР МЕТОДОВ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7502493-2D74-4BA1-A83B-35DEAA6F1108}"/>
              </a:ext>
            </a:extLst>
          </p:cNvPr>
          <p:cNvSpPr txBox="1"/>
          <p:nvPr/>
        </p:nvSpPr>
        <p:spPr>
          <a:xfrm>
            <a:off x="773141" y="8513858"/>
            <a:ext cx="6902280" cy="82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000" spc="674" dirty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АНИМАЦИЯ ИЗОБРАЖЕНИЙ НА ОСНОВЕ НЕЙРОННЫХ СЕТЕЙ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07FA07E-975C-4531-B615-AA7F70753DA2}"/>
              </a:ext>
            </a:extLst>
          </p:cNvPr>
          <p:cNvSpPr txBox="1"/>
          <p:nvPr/>
        </p:nvSpPr>
        <p:spPr>
          <a:xfrm>
            <a:off x="18302068" y="2372137"/>
            <a:ext cx="9216977" cy="16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404"/>
              </a:lnSpc>
              <a:spcBef>
                <a:spcPct val="0"/>
              </a:spcBef>
            </a:pPr>
            <a:r>
              <a:rPr lang="en-US" sz="8000" spc="26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X2FACE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0292DC7-2B45-4BF5-ABEC-7931293BF68C}"/>
              </a:ext>
            </a:extLst>
          </p:cNvPr>
          <p:cNvSpPr txBox="1"/>
          <p:nvPr/>
        </p:nvSpPr>
        <p:spPr>
          <a:xfrm>
            <a:off x="18288000" y="4314907"/>
            <a:ext cx="9216977" cy="16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404"/>
              </a:lnSpc>
              <a:spcBef>
                <a:spcPct val="0"/>
              </a:spcBef>
            </a:pPr>
            <a:r>
              <a:rPr lang="en-US" sz="8000" spc="26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MONKEY-NET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CC556BDE-7E48-42A9-AFD1-45E43B9067C1}"/>
              </a:ext>
            </a:extLst>
          </p:cNvPr>
          <p:cNvSpPr txBox="1"/>
          <p:nvPr/>
        </p:nvSpPr>
        <p:spPr>
          <a:xfrm>
            <a:off x="18317308" y="6257677"/>
            <a:ext cx="9216977" cy="331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404"/>
              </a:lnSpc>
              <a:spcBef>
                <a:spcPct val="0"/>
              </a:spcBef>
            </a:pPr>
            <a:r>
              <a:rPr lang="en-US" sz="8000" spc="268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FIRST ORDER MOTION MODEL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6BB81DC-EFB1-47C7-BE83-10A5E5F9D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3" y="2684573"/>
            <a:ext cx="5852361" cy="585236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-0.57778 -0.00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8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0 L -0.577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-4.44444E-6 L -0.57856 -4.4444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70760" y="1364972"/>
            <a:ext cx="2259280" cy="254682"/>
          </a:xfrm>
          <a:custGeom>
            <a:avLst/>
            <a:gdLst/>
            <a:ahLst/>
            <a:cxnLst/>
            <a:rect l="l" t="t" r="r" b="b"/>
            <a:pathLst>
              <a:path w="2259280" h="254682">
                <a:moveTo>
                  <a:pt x="0" y="0"/>
                </a:moveTo>
                <a:lnTo>
                  <a:pt x="2259280" y="0"/>
                </a:lnTo>
                <a:lnTo>
                  <a:pt x="2259280" y="254683"/>
                </a:lnTo>
                <a:lnTo>
                  <a:pt x="0" y="254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-5110711" y="4310609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58A84-1475-4076-AD22-2EFD1B16E8B1}"/>
              </a:ext>
            </a:extLst>
          </p:cNvPr>
          <p:cNvSpPr txBox="1"/>
          <p:nvPr/>
        </p:nvSpPr>
        <p:spPr>
          <a:xfrm>
            <a:off x="2070760" y="608823"/>
            <a:ext cx="6459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СРАВНЕНИЕ МОДЕЛЕЙ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2B807BC-9BD6-45CA-8215-A7B0F7C3AE3F}"/>
              </a:ext>
            </a:extLst>
          </p:cNvPr>
          <p:cNvSpPr txBox="1"/>
          <p:nvPr/>
        </p:nvSpPr>
        <p:spPr>
          <a:xfrm>
            <a:off x="11392977" y="663519"/>
            <a:ext cx="6902280" cy="82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000" spc="674" dirty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АНИМАЦИЯ ИЗОБРАЖЕНИЙ НА ОСНОВЕ НЕЙРОННЫХ СЕТЕЙ</a:t>
            </a:r>
          </a:p>
        </p:txBody>
      </p:sp>
      <p:graphicFrame>
        <p:nvGraphicFramePr>
          <p:cNvPr id="5" name="Таблица 10">
            <a:extLst>
              <a:ext uri="{FF2B5EF4-FFF2-40B4-BE49-F238E27FC236}">
                <a16:creationId xmlns:a16="http://schemas.microsoft.com/office/drawing/2014/main" id="{2F7F4DEF-6C3E-41FE-87FA-BFD60EBCF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0141"/>
              </p:ext>
            </p:extLst>
          </p:nvPr>
        </p:nvGraphicFramePr>
        <p:xfrm>
          <a:off x="2070760" y="2324100"/>
          <a:ext cx="14998040" cy="701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49510">
                  <a:extLst>
                    <a:ext uri="{9D8B030D-6E8A-4147-A177-3AD203B41FA5}">
                      <a16:colId xmlns:a16="http://schemas.microsoft.com/office/drawing/2014/main" val="193717265"/>
                    </a:ext>
                  </a:extLst>
                </a:gridCol>
                <a:gridCol w="3749510">
                  <a:extLst>
                    <a:ext uri="{9D8B030D-6E8A-4147-A177-3AD203B41FA5}">
                      <a16:colId xmlns:a16="http://schemas.microsoft.com/office/drawing/2014/main" val="2744189987"/>
                    </a:ext>
                  </a:extLst>
                </a:gridCol>
                <a:gridCol w="3749510">
                  <a:extLst>
                    <a:ext uri="{9D8B030D-6E8A-4147-A177-3AD203B41FA5}">
                      <a16:colId xmlns:a16="http://schemas.microsoft.com/office/drawing/2014/main" val="695471058"/>
                    </a:ext>
                  </a:extLst>
                </a:gridCol>
                <a:gridCol w="3749510">
                  <a:extLst>
                    <a:ext uri="{9D8B030D-6E8A-4147-A177-3AD203B41FA5}">
                      <a16:colId xmlns:a16="http://schemas.microsoft.com/office/drawing/2014/main" val="1184087237"/>
                    </a:ext>
                  </a:extLst>
                </a:gridCol>
              </a:tblGrid>
              <a:tr h="632883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ПРИЗНАК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X2FACE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MONKEY-NET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FIRST ORDER MOTION MODEL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645722"/>
                  </a:ext>
                </a:extLst>
              </a:tr>
              <a:tr h="111971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Архитектура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Encoder + Driving + Decoder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KP Detector + Dense Motion + Generator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KP Detector + Jacobian Estimator + Motion Module + Generator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413955"/>
                  </a:ext>
                </a:extLst>
              </a:tr>
              <a:tr h="111971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Модель движения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Код позы/выражения (вектор)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/>
                        <a:t>Оптический поток, оцениваемый по </a:t>
                      </a:r>
                      <a:r>
                        <a:rPr lang="en-US" sz="2000" dirty="0" err="1"/>
                        <a:t>keypoints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Оптический поток + </a:t>
                      </a:r>
                      <a:r>
                        <a:rPr lang="ru-RU" sz="2000"/>
                        <a:t>локальные аффинные </a:t>
                      </a:r>
                      <a:r>
                        <a:rPr lang="ru-RU" sz="2000" dirty="0"/>
                        <a:t>преобразования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9760847"/>
                  </a:ext>
                </a:extLst>
              </a:tr>
              <a:tr h="632883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Ключевые точки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❌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✅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✅ + Якобианы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788132"/>
                  </a:ext>
                </a:extLst>
              </a:tr>
              <a:tr h="632883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Поддержка </a:t>
                      </a:r>
                      <a:r>
                        <a:rPr lang="en-US" sz="2000" dirty="0"/>
                        <a:t>occlusion map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❌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✅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✅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40"/>
                  </a:ext>
                </a:extLst>
              </a:tr>
              <a:tr h="632883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Скорость генерации (</a:t>
                      </a:r>
                      <a:r>
                        <a:rPr lang="en-US" sz="2000" dirty="0"/>
                        <a:t>FPS</a:t>
                      </a:r>
                      <a:r>
                        <a:rPr lang="ru-RU" sz="2000" dirty="0"/>
                        <a:t>)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~25-30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~20-25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~18-22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212983"/>
                  </a:ext>
                </a:extLst>
              </a:tr>
              <a:tr h="111971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Минусы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Потеря идентичности, искажения на поворотах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Ограниченность </a:t>
                      </a:r>
                      <a:r>
                        <a:rPr lang="en-US" sz="2000" dirty="0" err="1"/>
                        <a:t>keypoints</a:t>
                      </a:r>
                      <a:r>
                        <a:rPr lang="ru-RU" sz="2000" dirty="0"/>
                        <a:t> (дрейф)</a:t>
                      </a:r>
                      <a:r>
                        <a:rPr lang="en-US" sz="2000" dirty="0"/>
                        <a:t>, </a:t>
                      </a:r>
                      <a:r>
                        <a:rPr lang="ru-RU" sz="2000" dirty="0"/>
                        <a:t>артефакты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Тяжелая модель, требуется качественный </a:t>
                      </a:r>
                      <a:r>
                        <a:rPr lang="en-US" sz="2000" dirty="0"/>
                        <a:t>input</a:t>
                      </a:r>
                      <a:endParaRPr lang="en-US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059578"/>
                  </a:ext>
                </a:extLst>
              </a:tr>
              <a:tr h="111971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Плюсы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Простая архитектура, мульти-модальность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Хорошая генерация с </a:t>
                      </a:r>
                      <a:r>
                        <a:rPr lang="en-US" sz="2000" dirty="0" err="1"/>
                        <a:t>keypoints</a:t>
                      </a:r>
                      <a:endParaRPr lang="ru-RU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Лучшее качество, устойчивость, точность</a:t>
                      </a:r>
                      <a:endParaRPr lang="en-US" sz="2000" dirty="0"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635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4871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67280" y="1278024"/>
            <a:ext cx="3429181" cy="386562"/>
          </a:xfrm>
          <a:custGeom>
            <a:avLst/>
            <a:gdLst/>
            <a:ahLst/>
            <a:cxnLst/>
            <a:rect l="l" t="t" r="r" b="b"/>
            <a:pathLst>
              <a:path w="3429181" h="386562">
                <a:moveTo>
                  <a:pt x="0" y="0"/>
                </a:moveTo>
                <a:lnTo>
                  <a:pt x="3429182" y="0"/>
                </a:lnTo>
                <a:lnTo>
                  <a:pt x="3429182" y="386562"/>
                </a:lnTo>
                <a:lnTo>
                  <a:pt x="0" y="386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00000">
            <a:off x="-952500" y="8988377"/>
            <a:ext cx="2019300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EF67416B-6347-4C64-BCB0-A7BE7CFFAD5B}"/>
              </a:ext>
            </a:extLst>
          </p:cNvPr>
          <p:cNvSpPr txBox="1"/>
          <p:nvPr/>
        </p:nvSpPr>
        <p:spPr>
          <a:xfrm>
            <a:off x="10134600" y="652042"/>
            <a:ext cx="7021936" cy="81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27"/>
              </a:lnSpc>
              <a:spcBef>
                <a:spcPct val="0"/>
              </a:spcBef>
            </a:pPr>
            <a:r>
              <a:rPr lang="ru-RU" sz="2376" spc="67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  <a:endParaRPr lang="en-US" sz="2376" spc="67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BF1FE-A001-4C00-A0CA-2B72248F655A}"/>
              </a:ext>
            </a:extLst>
          </p:cNvPr>
          <p:cNvSpPr txBox="1"/>
          <p:nvPr/>
        </p:nvSpPr>
        <p:spPr>
          <a:xfrm>
            <a:off x="697583" y="570138"/>
            <a:ext cx="5931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АРХИТЕКТУРА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FOMM</a:t>
            </a:r>
            <a:endParaRPr lang="ru-RU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D3D7F1-F23C-43A2-9F94-876E17F3E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1923327"/>
            <a:ext cx="3240840" cy="32408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601A61-846B-467C-BB44-06F7465B97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5164167"/>
            <a:ext cx="3240840" cy="32408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3E5749-E139-437A-98A3-3D339055C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80" y="1923327"/>
            <a:ext cx="10802800" cy="64816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" y="616800"/>
            <a:ext cx="2822180" cy="318137"/>
          </a:xfrm>
          <a:custGeom>
            <a:avLst/>
            <a:gdLst/>
            <a:ahLst/>
            <a:cxnLst/>
            <a:rect l="l" t="t" r="r" b="b"/>
            <a:pathLst>
              <a:path w="2822180" h="318137">
                <a:moveTo>
                  <a:pt x="0" y="0"/>
                </a:moveTo>
                <a:lnTo>
                  <a:pt x="2822180" y="0"/>
                </a:lnTo>
                <a:lnTo>
                  <a:pt x="2822180" y="318137"/>
                </a:lnTo>
                <a:lnTo>
                  <a:pt x="0" y="318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187866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172D9-1321-4ADD-AEFC-5F9FA31857E1}"/>
              </a:ext>
            </a:extLst>
          </p:cNvPr>
          <p:cNvSpPr txBox="1"/>
          <p:nvPr/>
        </p:nvSpPr>
        <p:spPr>
          <a:xfrm>
            <a:off x="3812780" y="421925"/>
            <a:ext cx="11089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7 ДЕМОНСТРАЦИЯ РАБОТЫ ПРИЛОЖЕНИЯ</a:t>
            </a:r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0CF4B311-70B0-4F99-B4A7-0DA2BB7F35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" y="1305636"/>
            <a:ext cx="14935200" cy="8401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174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>
            <a:off x="-914400" y="0"/>
            <a:ext cx="2011680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47800" y="8884918"/>
            <a:ext cx="6751665" cy="825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27"/>
              </a:lnSpc>
              <a:spcBef>
                <a:spcPct val="0"/>
              </a:spcBef>
            </a:pPr>
            <a:r>
              <a:rPr lang="en-US" sz="2000" spc="674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АНИМАЦИЯ ИЗОБРАЖЕНИЙ НА ОСНОВЕ НЕЙРОННЫХ СЕТЕЙ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172D9-1321-4ADD-AEFC-5F9FA31857E1}"/>
              </a:ext>
            </a:extLst>
          </p:cNvPr>
          <p:cNvSpPr txBox="1"/>
          <p:nvPr/>
        </p:nvSpPr>
        <p:spPr>
          <a:xfrm>
            <a:off x="1319880" y="1957835"/>
            <a:ext cx="345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РЕЗУЛЬТАТЫ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E8D955-E6AE-4CFE-9731-5EB5AD4E96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470" y="1876410"/>
            <a:ext cx="4648200" cy="6588711"/>
          </a:xfrm>
          <a:prstGeom prst="rect">
            <a:avLst/>
          </a:prstGeom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F8854FF9-5404-40AC-BB75-D756728B45F6}"/>
              </a:ext>
            </a:extLst>
          </p:cNvPr>
          <p:cNvSpPr/>
          <p:nvPr/>
        </p:nvSpPr>
        <p:spPr>
          <a:xfrm>
            <a:off x="1371600" y="2705100"/>
            <a:ext cx="2822180" cy="318137"/>
          </a:xfrm>
          <a:custGeom>
            <a:avLst/>
            <a:gdLst/>
            <a:ahLst/>
            <a:cxnLst/>
            <a:rect l="l" t="t" r="r" b="b"/>
            <a:pathLst>
              <a:path w="2822180" h="318137">
                <a:moveTo>
                  <a:pt x="0" y="0"/>
                </a:moveTo>
                <a:lnTo>
                  <a:pt x="2822180" y="0"/>
                </a:lnTo>
                <a:lnTo>
                  <a:pt x="2822180" y="318137"/>
                </a:lnTo>
                <a:lnTo>
                  <a:pt x="0" y="318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48053-FFBA-43B7-AE1E-2E92850B1AA1}"/>
              </a:ext>
            </a:extLst>
          </p:cNvPr>
          <p:cNvSpPr txBox="1"/>
          <p:nvPr/>
        </p:nvSpPr>
        <p:spPr>
          <a:xfrm>
            <a:off x="6475407" y="6254903"/>
            <a:ext cx="5106994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lnSpc>
                <a:spcPct val="150000"/>
              </a:lnSpc>
            </a:pP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ускорение модели;</a:t>
            </a:r>
          </a:p>
          <a:p>
            <a:pPr marR="0" algn="l" rtl="0">
              <a:lnSpc>
                <a:spcPct val="150000"/>
              </a:lnSpc>
            </a:pP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000" b="0" i="0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качества </a:t>
            </a: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генерации;</a:t>
            </a:r>
          </a:p>
          <a:p>
            <a:pPr marR="0" algn="l" rtl="0">
              <a:lnSpc>
                <a:spcPct val="150000"/>
              </a:lnSpc>
            </a:pP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разработка мобильной версии;</a:t>
            </a:r>
          </a:p>
          <a:p>
            <a:pPr marR="0" algn="l" rtl="0">
              <a:lnSpc>
                <a:spcPct val="150000"/>
              </a:lnSpc>
            </a:pP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генерация видео по тексту/аудио.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A459A-BDBE-424B-B675-EFD2403DBBC5}"/>
              </a:ext>
            </a:extLst>
          </p:cNvPr>
          <p:cNvSpPr txBox="1"/>
          <p:nvPr/>
        </p:nvSpPr>
        <p:spPr>
          <a:xfrm>
            <a:off x="6476203" y="2798949"/>
            <a:ext cx="4929362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lnSpc>
                <a:spcPct val="150000"/>
              </a:lnSpc>
            </a:pP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простота использования;</a:t>
            </a:r>
          </a:p>
          <a:p>
            <a:pPr marR="0" algn="l" rtl="0">
              <a:lnSpc>
                <a:spcPct val="150000"/>
              </a:lnSpc>
            </a:pP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простота поддержки;</a:t>
            </a:r>
            <a:endParaRPr lang="en-US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lnSpc>
                <a:spcPct val="150000"/>
              </a:lnSpc>
            </a:pP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относительно невысокая стоимость;</a:t>
            </a:r>
          </a:p>
          <a:p>
            <a:pPr marR="0" algn="l" rtl="0">
              <a:lnSpc>
                <a:spcPct val="150000"/>
              </a:lnSpc>
            </a:pP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масштабируемость;</a:t>
            </a:r>
          </a:p>
          <a:p>
            <a:pPr marR="0" algn="l" rtl="0">
              <a:lnSpc>
                <a:spcPct val="150000"/>
              </a:lnSpc>
            </a:pPr>
            <a:r>
              <a:rPr lang="ru-RU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кроссплатформенность.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Таблица 20">
            <a:extLst>
              <a:ext uri="{FF2B5EF4-FFF2-40B4-BE49-F238E27FC236}">
                <a16:creationId xmlns:a16="http://schemas.microsoft.com/office/drawing/2014/main" id="{FD4297DD-AC37-4920-8228-58C967158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112703"/>
              </p:ext>
            </p:extLst>
          </p:nvPr>
        </p:nvGraphicFramePr>
        <p:xfrm>
          <a:off x="1366120" y="4212300"/>
          <a:ext cx="3745890" cy="32116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5016">
                  <a:extLst>
                    <a:ext uri="{9D8B030D-6E8A-4147-A177-3AD203B41FA5}">
                      <a16:colId xmlns:a16="http://schemas.microsoft.com/office/drawing/2014/main" val="951915591"/>
                    </a:ext>
                  </a:extLst>
                </a:gridCol>
                <a:gridCol w="1910874">
                  <a:extLst>
                    <a:ext uri="{9D8B030D-6E8A-4147-A177-3AD203B41FA5}">
                      <a16:colId xmlns:a16="http://schemas.microsoft.com/office/drawing/2014/main" val="3889107473"/>
                    </a:ext>
                  </a:extLst>
                </a:gridCol>
              </a:tblGrid>
              <a:tr h="80291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Метрика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Значение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125923"/>
                  </a:ext>
                </a:extLst>
              </a:tr>
              <a:tr h="80291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L1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767495"/>
                  </a:ext>
                </a:extLst>
              </a:tr>
              <a:tr h="80291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AKD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1,294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409241"/>
                  </a:ext>
                </a:extLst>
              </a:tr>
              <a:tr h="80291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AED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0,140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77673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508E055-744A-488D-A4A6-E3C4E204FECD}"/>
              </a:ext>
            </a:extLst>
          </p:cNvPr>
          <p:cNvSpPr txBox="1"/>
          <p:nvPr/>
        </p:nvSpPr>
        <p:spPr>
          <a:xfrm>
            <a:off x="6476203" y="5727268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ru-RU" sz="20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Дальнейшие улучшения:</a:t>
            </a:r>
            <a:endParaRPr lang="ru-RU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C5636-56A1-4DC8-8862-754194C6ED22}"/>
              </a:ext>
            </a:extLst>
          </p:cNvPr>
          <p:cNvSpPr txBox="1"/>
          <p:nvPr/>
        </p:nvSpPr>
        <p:spPr>
          <a:xfrm>
            <a:off x="6477000" y="2304990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ru-RU" sz="20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Достоинства:</a:t>
            </a:r>
            <a:endParaRPr lang="ru-RU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753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333</Words>
  <Application>Microsoft Office PowerPoint</Application>
  <PresentationFormat>Произвольный</PresentationFormat>
  <Paragraphs>88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Open Sans</vt:lpstr>
      <vt:lpstr>Calibri</vt:lpstr>
      <vt:lpstr>Arial</vt:lpstr>
      <vt:lpstr>League Spartan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Animation Based On Neural Networks</dc:title>
  <cp:lastModifiedBy>Алексей Климович</cp:lastModifiedBy>
  <cp:revision>65</cp:revision>
  <dcterms:created xsi:type="dcterms:W3CDTF">2006-08-16T00:00:00Z</dcterms:created>
  <dcterms:modified xsi:type="dcterms:W3CDTF">2025-05-24T18:08:55Z</dcterms:modified>
  <dc:identifier>DAGlKXBekrg</dc:identifier>
</cp:coreProperties>
</file>